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80" r:id="rId7"/>
    <p:sldId id="279" r:id="rId8"/>
    <p:sldId id="261" r:id="rId9"/>
    <p:sldId id="263" r:id="rId10"/>
    <p:sldId id="264" r:id="rId11"/>
    <p:sldId id="265" r:id="rId12"/>
    <p:sldId id="266" r:id="rId13"/>
    <p:sldId id="267" r:id="rId14"/>
    <p:sldId id="278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3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8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C092DA-EDD8-FA2D-894C-3459A168A1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4ED13B-2EC2-DF92-837E-CBB577FE82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2A52326-09A2-1779-C1A5-6F1934A4A7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FCC4B0-6156-7D5F-EC5C-D911993538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14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D312A1-B5A3-DF7C-919C-7479D72843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807A28-6BBF-C84A-23A4-6B88A7D2B2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71F3F31-AA1A-87BE-E8FA-7A5C183E22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7CC1F-F3EE-B539-DEE1-9634C25E719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082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86bbba7ab66dfa71f#tid=68f6eedbba80cb000ac8dd5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2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13" Type="http://schemas.openxmlformats.org/officeDocument/2006/relationships/image" Target="../media/image8.png"/><Relationship Id="rId3" Type="http://schemas.openxmlformats.org/officeDocument/2006/relationships/slide" Target="slide9.xml"/><Relationship Id="rId7" Type="http://schemas.openxmlformats.org/officeDocument/2006/relationships/slide" Target="slide15.xml"/><Relationship Id="rId12" Type="http://schemas.openxmlformats.org/officeDocument/2006/relationships/slide" Target="slide2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3.xml"/><Relationship Id="rId11" Type="http://schemas.openxmlformats.org/officeDocument/2006/relationships/slide" Target="slide21.xml"/><Relationship Id="rId5" Type="http://schemas.openxmlformats.org/officeDocument/2006/relationships/slide" Target="slide11.xml"/><Relationship Id="rId10" Type="http://schemas.openxmlformats.org/officeDocument/2006/relationships/slide" Target="slide20.xml"/><Relationship Id="rId4" Type="http://schemas.openxmlformats.org/officeDocument/2006/relationships/slide" Target="slide10.xml"/><Relationship Id="rId9" Type="http://schemas.openxmlformats.org/officeDocument/2006/relationships/slide" Target="slide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f475f0ff4?vcp=1&amp;pid=359aee5fe&amp;color=101,101,255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二项展开式的逆用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8_1#522769c66?vcp=1&amp;vop=1&amp;pid=f475f0ff4&amp;color=36,64,97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−27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8_1#522769c66?vcp=1&amp;vop=1&amp;pid=f475f0ff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7_BD.8_2#522769c66?vcp=1&amp;vop=1&amp;pid=f475f0ff4&amp;color=36,64,97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6472" y="1815171"/>
            <a:ext cx="4645152" cy="15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EX.9_1#522769c66?vcp=1&amp;vop=1&amp;pid=f475f0ff4&amp;color=36,64,97&amp;bbb=1&amp;hb=1"/>
              <p:cNvSpPr/>
              <p:nvPr/>
            </p:nvSpPr>
            <p:spPr>
              <a:xfrm>
                <a:off x="539496" y="2107271"/>
                <a:ext cx="11109960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所给式子中的组合数分别为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，9，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−27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的次数按升幂排列.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，符合二项展开式的特点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，所以可利用二项式定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理解决此类问题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7_EX.9_1#522769c66?vcp=1&amp;vop=1&amp;pid=f475f0ff4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7271"/>
                <a:ext cx="11109960" cy="1192530"/>
              </a:xfrm>
              <a:prstGeom prst="rect">
                <a:avLst/>
              </a:prstGeom>
              <a:blipFill>
                <a:blip r:embed="rId5"/>
                <a:stretch>
                  <a:fillRect l="-1317" r="-933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10_1#522769c66?vcp=1&amp;vop=1&amp;pid=f475f0ff4&amp;color=36,64,97&amp;bbb=1"/>
              <p:cNvSpPr/>
              <p:nvPr/>
            </p:nvSpPr>
            <p:spPr>
              <a:xfrm>
                <a:off x="539496" y="3343044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【解】原式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AN.10_1#522769c66?vcp=1&amp;vop=1&amp;pid=f475f0ff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43044"/>
                <a:ext cx="11109960" cy="363284"/>
              </a:xfrm>
              <a:prstGeom prst="rect">
                <a:avLst/>
              </a:prstGeom>
              <a:blipFill>
                <a:blip r:embed="rId6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O_7_EX.11_1#522769c66?vcp=1&amp;vop=1&amp;pid=f475f0ff4&amp;color=36,64,97&amp;bbb=1&amp;hb=1"/>
          <p:cNvSpPr/>
          <p:nvPr/>
        </p:nvSpPr>
        <p:spPr>
          <a:xfrm>
            <a:off x="539496" y="3716361"/>
            <a:ext cx="11109960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在逆用二项式定理解决问题时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，要注意1的任何次方都为1的应用，利用此结论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，我们可以构造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出符合二项式定理的项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</a:t>
            </a:r>
            <a:endParaRPr lang="en-US" altLang="zh-CN" dirty="0"/>
          </a:p>
        </p:txBody>
      </p:sp>
      <p:pic>
        <p:nvPicPr>
          <p:cNvPr id="8" name="QO_7_EX.11_1#522769c66?vcp=1&amp;vop=1&amp;pid=f475f0ff4&amp;color=36,64,97&amp;tib=255,255,255&amp;iip=2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3775797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797d098d2?vcp=1&amp;pid=359aee5fe&amp;color=101,101,255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二项展开式中的特定项或特定系数问题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BD.12_1#49d8c9571?vaa=1&amp;vcp=1&amp;vop=1&amp;pid=797d098d2&amp;color=36,64,97&amp;bbb=1"/>
              <p:cNvSpPr/>
              <p:nvPr/>
            </p:nvSpPr>
            <p:spPr>
              <a:xfrm>
                <a:off x="539496" y="1323626"/>
                <a:ext cx="11109960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[广东佛山H7联盟2025高二联考]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B_7_BD.12_1#49d8c9571?vaa=1&amp;vcp=1&amp;vop=1&amp;pid=797d098d2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3626"/>
                <a:ext cx="11109960" cy="361315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AN.15_1#49d8c9571.blank?vaa=1&amp;vcp=1&amp;vop=1&amp;pid=797d098d2&amp;color=36,64,97&amp;vpa=2&amp;bbb=1"/>
              <p:cNvSpPr/>
              <p:nvPr/>
            </p:nvSpPr>
            <p:spPr>
              <a:xfrm>
                <a:off x="7945375" y="1368702"/>
                <a:ext cx="5429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7_AN.15_1#49d8c9571.blank?vaa=1&amp;vcp=1&amp;vop=1&amp;pid=797d098d2&amp;color=36,64,97&amp;vpa=2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5375" y="1368702"/>
                <a:ext cx="542925" cy="260350"/>
              </a:xfrm>
              <a:prstGeom prst="rect">
                <a:avLst/>
              </a:prstGeom>
              <a:blipFill>
                <a:blip r:embed="rId4"/>
                <a:stretch>
                  <a:fillRect r="-4494" b="-119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7_AS.13_1#49d8c9571?vaa=1&amp;vcp=1&amp;vop=1&amp;pid=797d098d2&amp;color=36,64,97&amp;bbb=1"/>
              <p:cNvSpPr/>
              <p:nvPr/>
            </p:nvSpPr>
            <p:spPr>
              <a:xfrm>
                <a:off x="539496" y="1697442"/>
                <a:ext cx="11109960" cy="1092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12−2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      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×2×(−1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B_7_AS.13_1#49d8c9571?vaa=1&amp;vcp=1&amp;vop=1&amp;pid=797d098d2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97442"/>
                <a:ext cx="11109960" cy="1092200"/>
              </a:xfrm>
              <a:prstGeom prst="rect">
                <a:avLst/>
              </a:prstGeom>
              <a:blipFill>
                <a:blip r:embed="rId5"/>
                <a:stretch>
                  <a:fillRect l="-13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QB_7_EX.18_1#49d8c9571?vaa=1&amp;vcp=1&amp;vop=1&amp;pid=797d098d2&amp;color=36,64,97&amp;tib=255,255,255&amp;iip=3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0102" y="2851364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7_EX.17_1#49d8c9571?vaa=1&amp;vcp=1&amp;vop=1&amp;pid=797d098d2&amp;color=36,64,97&amp;bbb=1&amp;hb=1"/>
              <p:cNvSpPr/>
              <p:nvPr/>
            </p:nvSpPr>
            <p:spPr>
              <a:xfrm>
                <a:off x="539496" y="2789642"/>
                <a:ext cx="11109960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在通过展开式的通项寻找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的值时，需要同时满足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即需要列出方程组求解，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不可利用一个方程就判断出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的值，若要求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的系数，因为没有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的值与之对应，所以系数为0.</a:t>
                </a:r>
                <a:endParaRPr lang="en-US" altLang="zh-CN" sz="1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8" name="QB_7_EX.17_1#49d8c9571?vaa=1&amp;vcp=1&amp;vop=1&amp;pid=797d098d2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89642"/>
                <a:ext cx="11109960" cy="772859"/>
              </a:xfrm>
              <a:prstGeom prst="rect">
                <a:avLst/>
              </a:prstGeom>
              <a:blipFill>
                <a:blip r:embed="rId7"/>
                <a:stretch>
                  <a:fillRect l="-1317" r="-823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7_1#89b2ec354?vcp=1&amp;vop=1&amp;pid=797d098d2&amp;color=36,64,97&amp;bt=1&amp;bbb=1"/>
              <p:cNvSpPr/>
              <p:nvPr/>
            </p:nvSpPr>
            <p:spPr>
              <a:xfrm>
                <a:off x="539496" y="1814943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的展开式中，求：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7_1#89b2ec354?vcp=1&amp;vop=1&amp;pid=797d098d2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14943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8_1#89b2ec354?vcp=1&amp;vop=1&amp;pid=797d098d2&amp;color=36,64,97&amp;bbb=1"/>
              <p:cNvSpPr/>
              <p:nvPr/>
            </p:nvSpPr>
            <p:spPr>
              <a:xfrm>
                <a:off x="539496" y="2345614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6−3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18_1#89b2ec354?vcp=1&amp;vop=1&amp;pid=797d098d2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45614"/>
                <a:ext cx="11109960" cy="525844"/>
              </a:xfrm>
              <a:prstGeom prst="rect">
                <a:avLst/>
              </a:prstGeom>
              <a:blipFill>
                <a:blip r:embed="rId4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8_BD.19_1#4dd06732e?vcp=1&amp;vop=1&amp;pid=89b2ec354&amp;color=36,64,97&amp;bbb=1"/>
          <p:cNvSpPr/>
          <p:nvPr/>
        </p:nvSpPr>
        <p:spPr>
          <a:xfrm>
            <a:off x="539496" y="2882888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第4项的二项式系数；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20_1#4dd06732e?vcp=1&amp;vop=1&amp;pid=89b2ec354&amp;color=36,64,97&amp;bbb=1"/>
              <p:cNvSpPr/>
              <p:nvPr/>
            </p:nvSpPr>
            <p:spPr>
              <a:xfrm>
                <a:off x="539496" y="3289351"/>
                <a:ext cx="11109960" cy="3731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，可得第4项的二项式系数为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AN.20_1#4dd06732e?vcp=1&amp;vop=1&amp;pid=89b2ec35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89351"/>
                <a:ext cx="11109960" cy="373190"/>
              </a:xfrm>
              <a:prstGeom prst="rect">
                <a:avLst/>
              </a:prstGeom>
              <a:blipFill>
                <a:blip r:embed="rId5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8_BD.21_1#50e6fee28?vcp=1&amp;vop=1&amp;pid=89b2ec354&amp;color=36,64,97&amp;bbb=1"/>
          <p:cNvSpPr/>
          <p:nvPr/>
        </p:nvSpPr>
        <p:spPr>
          <a:xfrm>
            <a:off x="539496" y="3664510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第4项的系数；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8_AN.22_1#50e6fee28?vcp=1&amp;vop=1&amp;pid=89b2ec354&amp;color=36,64,97&amp;bbb=1"/>
              <p:cNvSpPr/>
              <p:nvPr/>
            </p:nvSpPr>
            <p:spPr>
              <a:xfrm>
                <a:off x="539496" y="4070973"/>
                <a:ext cx="11109960" cy="3731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【解】由（1）知第4项的系数为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8_AN.22_1#50e6fee28?vcp=1&amp;vop=1&amp;pid=89b2ec35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70973"/>
                <a:ext cx="11109960" cy="373190"/>
              </a:xfrm>
              <a:prstGeom prst="rect">
                <a:avLst/>
              </a:prstGeom>
              <a:blipFill>
                <a:blip r:embed="rId6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O_8_BD.23_1#1d1c7753d?vcp=1&amp;vop=1&amp;pid=89b2ec354&amp;color=36,64,97&amp;bbb=1"/>
          <p:cNvSpPr/>
          <p:nvPr/>
        </p:nvSpPr>
        <p:spPr>
          <a:xfrm>
            <a:off x="539496" y="4446132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常数项.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8_AN.24_1#1d1c7753d?vcp=1&amp;vop=1&amp;pid=89b2ec354&amp;color=36,64,97&amp;bbb=1"/>
              <p:cNvSpPr/>
              <p:nvPr/>
            </p:nvSpPr>
            <p:spPr>
              <a:xfrm>
                <a:off x="539496" y="4852595"/>
                <a:ext cx="11109960" cy="3730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，故常数项为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9" name="QO_8_AN.24_1#1d1c7753d?vcp=1&amp;vop=1&amp;pid=89b2ec35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852595"/>
                <a:ext cx="11109960" cy="373063"/>
              </a:xfrm>
              <a:prstGeom prst="rect">
                <a:avLst/>
              </a:prstGeom>
              <a:blipFill>
                <a:blip r:embed="rId7"/>
                <a:stretch>
                  <a:fillRect l="-1317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18d42e4dd?vcp=1&amp;pid=359aee5fe&amp;color=101,101,255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多项展开式中的特定项或特定系数问题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25_1#a362501fa?vcp=1&amp;vop=1&amp;pid=18d42e4dd&amp;color=36,64,97&amp;bbb=1"/>
              <p:cNvSpPr/>
              <p:nvPr/>
            </p:nvSpPr>
            <p:spPr>
              <a:xfrm>
                <a:off x="539496" y="1323626"/>
                <a:ext cx="11109960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25_1#a362501fa?vcp=1&amp;vop=1&amp;pid=18d42e4dd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3626"/>
                <a:ext cx="11109960" cy="361315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EX.26_1#a362501fa?vcp=1&amp;vop=1&amp;pid=18d42e4dd&amp;color=36,64,97&amp;bbb=1"/>
              <p:cNvSpPr/>
              <p:nvPr/>
            </p:nvSpPr>
            <p:spPr>
              <a:xfrm>
                <a:off x="539496" y="1697442"/>
                <a:ext cx="11109960" cy="16186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看成一项，再利用二项式定理展开分析.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方法二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看成一项，利用展开式的通项进行分析.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：因式分解，把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转化为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⋅(1+3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，然后展开相乘合并.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方法四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看作多个因式的乘积，用组合的知识解答.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EX.26_1#a362501fa?vcp=1&amp;vop=1&amp;pid=18d42e4dd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97442"/>
                <a:ext cx="11109960" cy="1618615"/>
              </a:xfrm>
              <a:prstGeom prst="rect">
                <a:avLst/>
              </a:prstGeom>
              <a:blipFill>
                <a:blip r:embed="rId4"/>
                <a:stretch>
                  <a:fillRect b="-8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7_AN.27_1#a362501fa?vcp=1&amp;vop=1&amp;pid=18d42e4dd&amp;color=36,64,97&amp;bbb=1&amp;hb=1"/>
          <p:cNvSpPr/>
          <p:nvPr/>
        </p:nvSpPr>
        <p:spPr>
          <a:xfrm>
            <a:off x="539496" y="3310342"/>
            <a:ext cx="11109960" cy="419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</a:t>
            </a:r>
            <a:r>
              <a:rPr lang="en-US" altLang="zh-CN" sz="1800" b="0" i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方法一：</a:t>
            </a:r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27_1#a362501fa?vcp=1&amp;vop=1&amp;pid=18d42e4dd&amp;color=36,64,97&amp;bbb=1&amp;hb=1">
                <a:extLst>
                  <a:ext uri="{FF2B5EF4-FFF2-40B4-BE49-F238E27FC236}">
                    <a16:creationId xmlns:a16="http://schemas.microsoft.com/office/drawing/2014/main" id="{16A16AA9-146A-3FEA-7D57-BB0DC420FDED}"/>
                  </a:ext>
                </a:extLst>
              </p:cNvPr>
              <p:cNvSpPr/>
              <p:nvPr/>
            </p:nvSpPr>
            <p:spPr>
              <a:xfrm>
                <a:off x="539496" y="3771415"/>
                <a:ext cx="11109960" cy="444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=[(1+2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6" name="QO_7_AN.27_1#a362501fa?vcp=1&amp;vop=1&amp;pid=18d42e4dd&amp;color=36,64,97&amp;bbb=1&amp;hb=1">
                <a:extLst>
                  <a:ext uri="{FF2B5EF4-FFF2-40B4-BE49-F238E27FC236}">
                    <a16:creationId xmlns:a16="http://schemas.microsoft.com/office/drawing/2014/main" id="{16A16AA9-146A-3FEA-7D57-BB0DC420FD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71415"/>
                <a:ext cx="11109960" cy="444500"/>
              </a:xfrm>
              <a:prstGeom prst="rect">
                <a:avLst/>
              </a:prstGeom>
              <a:blipFill>
                <a:blip r:embed="rId5"/>
                <a:stretch>
                  <a:fillRect l="-988" r="-6861" b="-191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27_1#a362501fa?vcp=1&amp;vop=1&amp;pid=18d42e4dd&amp;color=36,64,97&amp;bbb=1&amp;hb=1">
                <a:extLst>
                  <a:ext uri="{FF2B5EF4-FFF2-40B4-BE49-F238E27FC236}">
                    <a16:creationId xmlns:a16="http://schemas.microsoft.com/office/drawing/2014/main" id="{E58B05B2-0400-6D1C-85CD-965BC9C0A536}"/>
                  </a:ext>
                </a:extLst>
              </p:cNvPr>
              <p:cNvSpPr/>
              <p:nvPr/>
            </p:nvSpPr>
            <p:spPr>
              <a:xfrm>
                <a:off x="539496" y="4212042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×(−3)+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×2×(−3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=[1+(2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，1，2，3，4，5，则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确定.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7" name="QO_7_AN.27_1#a362501fa?vcp=1&amp;vop=1&amp;pid=18d42e4dd&amp;color=36,64,97&amp;bbb=1&amp;hb=1">
                <a:extLst>
                  <a:ext uri="{FF2B5EF4-FFF2-40B4-BE49-F238E27FC236}">
                    <a16:creationId xmlns:a16="http://schemas.microsoft.com/office/drawing/2014/main" id="{E58B05B2-0400-6D1C-85CD-965BC9C0A5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12042"/>
                <a:ext cx="11109960" cy="1257300"/>
              </a:xfrm>
              <a:prstGeom prst="rect">
                <a:avLst/>
              </a:prstGeom>
              <a:blipFill>
                <a:blip r:embed="rId6"/>
                <a:stretch>
                  <a:fillRect l="-1317" b="-72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AN.27_1#a362501fa?vcp=1&amp;vop=1&amp;pid=18d42e4dd&amp;color=36,64,97&amp;bbb=1&amp;hb=1">
                <a:extLst>
                  <a:ext uri="{FF2B5EF4-FFF2-40B4-BE49-F238E27FC236}">
                    <a16:creationId xmlns:a16="http://schemas.microsoft.com/office/drawing/2014/main" id="{607798BA-D6C3-BFD3-F53B-3E5A7654B593}"/>
                  </a:ext>
                </a:extLst>
              </p:cNvPr>
              <p:cNvSpPr/>
              <p:nvPr/>
            </p:nvSpPr>
            <p:spPr>
              <a:xfrm>
                <a:off x="539496" y="834706"/>
                <a:ext cx="11109960" cy="1930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时,不符合题意;当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=4,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×(−3)+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×2×(−3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O_7_AN.27_1#a362501fa?vcp=1&amp;vop=1&amp;pid=18d42e4dd&amp;color=36,64,97&amp;bbb=1&amp;hb=1">
                <a:extLst>
                  <a:ext uri="{FF2B5EF4-FFF2-40B4-BE49-F238E27FC236}">
                    <a16:creationId xmlns:a16="http://schemas.microsoft.com/office/drawing/2014/main" id="{607798BA-D6C3-BFD3-F53B-3E5A7654B5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34706"/>
                <a:ext cx="11109960" cy="1930400"/>
              </a:xfrm>
              <a:prstGeom prst="rect">
                <a:avLst/>
              </a:prstGeom>
              <a:blipFill>
                <a:blip r:embed="rId2"/>
                <a:stretch>
                  <a:fillRect l="-1317" b="-44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27_1#a362501fa?vcp=1&amp;vop=1&amp;pid=18d42e4dd&amp;color=36,64,97&amp;bbb=1&amp;hb=1">
                <a:extLst>
                  <a:ext uri="{FF2B5EF4-FFF2-40B4-BE49-F238E27FC236}">
                    <a16:creationId xmlns:a16="http://schemas.microsoft.com/office/drawing/2014/main" id="{2C469802-B0A3-EB3B-5B64-2BDE26F9A95A}"/>
                  </a:ext>
                </a:extLst>
              </p:cNvPr>
              <p:cNvSpPr/>
              <p:nvPr/>
            </p:nvSpPr>
            <p:spPr>
              <a:xfrm>
                <a:off x="539496" y="2776131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方法三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(1+3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=(1−5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)⋅(1+15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+90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+270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+405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+243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3" name="QO_7_AN.27_1#a362501fa?vcp=1&amp;vop=1&amp;pid=18d42e4dd&amp;color=36,64,97&amp;bbb=1&amp;hb=1">
                <a:extLst>
                  <a:ext uri="{FF2B5EF4-FFF2-40B4-BE49-F238E27FC236}">
                    <a16:creationId xmlns:a16="http://schemas.microsoft.com/office/drawing/2014/main" id="{2C469802-B0A3-EB3B-5B64-2BDE26F9A9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76131"/>
                <a:ext cx="11109960" cy="838200"/>
              </a:xfrm>
              <a:prstGeom prst="rect">
                <a:avLst/>
              </a:prstGeom>
              <a:blipFill>
                <a:blip r:embed="rId3"/>
                <a:stretch>
                  <a:fillRect l="-1317" b="-108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27_1#a362501fa?vcp=1&amp;vop=1&amp;pid=18d42e4dd&amp;color=36,64,97&amp;bbb=1&amp;hb=1">
                <a:extLst>
                  <a:ext uri="{FF2B5EF4-FFF2-40B4-BE49-F238E27FC236}">
                    <a16:creationId xmlns:a16="http://schemas.microsoft.com/office/drawing/2014/main" id="{E92BE092-41E9-4B56-1E63-24C448B4AFF0}"/>
                  </a:ext>
                </a:extLst>
              </p:cNvPr>
              <p:cNvSpPr/>
              <p:nvPr/>
            </p:nvSpPr>
            <p:spPr>
              <a:xfrm>
                <a:off x="539496" y="3614330"/>
                <a:ext cx="11109960" cy="24557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乘合并得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的系数为92.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法四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看作5个因式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的乘积，这5个因式乘积的展开式中形成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的来源如下：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5个因式中，全取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，这样的方式有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种，对应的项为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5个因式中，3个取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，1个取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，1个取1，这样的方式有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种，对应的项为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5个因式中，1个取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，2个取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，2个取1，这样的方式有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种，对应的项为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×(−3)+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×2×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×(−3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=92.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27_1#a362501fa?vcp=1&amp;vop=1&amp;pid=18d42e4dd&amp;color=36,64,97&amp;bbb=1&amp;hb=1">
                <a:extLst>
                  <a:ext uri="{FF2B5EF4-FFF2-40B4-BE49-F238E27FC236}">
                    <a16:creationId xmlns:a16="http://schemas.microsoft.com/office/drawing/2014/main" id="{E92BE092-41E9-4B56-1E63-24C448B4AFF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14330"/>
                <a:ext cx="11109960" cy="2455799"/>
              </a:xfrm>
              <a:prstGeom prst="rect">
                <a:avLst/>
              </a:prstGeom>
              <a:blipFill>
                <a:blip r:embed="rId4"/>
                <a:stretch>
                  <a:fillRect l="-1317" r="-1372" b="-57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30175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f9389af6b?vcp=1&amp;pid=359aee5fe&amp;color=101,101,255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几个二项式的和或积的展开式中的特定项或特定系数问题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3" name="C_7_BD#6f561bf6f?vcp=1&amp;pid=f9389af6b&amp;color=255,136,39&amp;bbb=1"/>
          <p:cNvSpPr/>
          <p:nvPr/>
        </p:nvSpPr>
        <p:spPr>
          <a:xfrm>
            <a:off x="539496" y="1319059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角度1</a:t>
            </a:r>
            <a:r>
              <a:rPr lang="en-US" altLang="zh-CN" sz="2000" b="0" i="0" dirty="0">
                <a:solidFill>
                  <a:srgbClr val="FF8827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多项式的积</a:t>
            </a:r>
            <a:endParaRPr lang="en-US" altLang="zh-CN" sz="2000" dirty="0">
              <a:solidFill>
                <a:srgbClr val="FF882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8_BD.28_1#bd2875b9a?vaa=1&amp;vcp=1&amp;vop=1&amp;pid=6f561bf6f&amp;color=36,64,97&amp;bbb=1"/>
              <p:cNvSpPr/>
              <p:nvPr/>
            </p:nvSpPr>
            <p:spPr>
              <a:xfrm>
                <a:off x="539496" y="1757155"/>
                <a:ext cx="11109960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的系数是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B_8_BD.28_1#bd2875b9a?vaa=1&amp;vcp=1&amp;vop=1&amp;pid=6f561bf6f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57155"/>
                <a:ext cx="11109960" cy="361315"/>
              </a:xfrm>
              <a:prstGeom prst="rect">
                <a:avLst/>
              </a:prstGeom>
              <a:blipFill>
                <a:blip r:embed="rId3"/>
                <a:stretch>
                  <a:fillRect l="-1317" t="-333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8_AN.30_1#bd2875b9a.blank?vaa=1&amp;vcp=1&amp;vop=1&amp;pid=6f561bf6f&amp;color=36,64,97&amp;vpa=3&amp;bbb=1"/>
              <p:cNvSpPr/>
              <p:nvPr/>
            </p:nvSpPr>
            <p:spPr>
              <a:xfrm>
                <a:off x="4978908" y="1802280"/>
                <a:ext cx="4159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8_AN.30_1#bd2875b9a.blank?vaa=1&amp;vcp=1&amp;vop=1&amp;pid=6f561bf6f&amp;color=36,64,97&amp;vpa=3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8908" y="1802280"/>
                <a:ext cx="415925" cy="260350"/>
              </a:xfrm>
              <a:prstGeom prst="rect">
                <a:avLst/>
              </a:prstGeom>
              <a:blipFill>
                <a:blip r:embed="rId4"/>
                <a:stretch>
                  <a:fillRect r="-4412" b="-119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8_AS.29_1#bd2875b9a?vaa=1&amp;vcp=1&amp;vop=1&amp;pid=6f561bf6f&amp;color=36,64,97&amp;bbb=1&amp;hb=1"/>
              <p:cNvSpPr/>
              <p:nvPr/>
            </p:nvSpPr>
            <p:spPr>
              <a:xfrm>
                <a:off x="539496" y="2122892"/>
                <a:ext cx="11109960" cy="24596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方法一（双通项法）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,1,2,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1,2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,5.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:化简原式可得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+(−4)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B_8_AS.29_1#bd2875b9a?vaa=1&amp;vcp=1&amp;vop=1&amp;pid=6f561bf6f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22892"/>
                <a:ext cx="11109960" cy="2459609"/>
              </a:xfrm>
              <a:prstGeom prst="rect">
                <a:avLst/>
              </a:prstGeom>
              <a:blipFill>
                <a:blip r:embed="rId5"/>
                <a:stretch>
                  <a:fillRect l="-1317" r="-110" b="-56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c325973f2?vcp=1&amp;pid=f9389af6b&amp;color=255,136,39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角度2</a:t>
            </a:r>
            <a:r>
              <a:rPr lang="en-US" altLang="zh-CN" sz="2000" b="0" i="0" dirty="0">
                <a:solidFill>
                  <a:srgbClr val="FF8827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多项式的和</a:t>
            </a:r>
            <a:endParaRPr lang="en-US" altLang="zh-CN" sz="2000" dirty="0">
              <a:solidFill>
                <a:srgbClr val="FF882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8_BD.32_1#7521052ab?vaa=1&amp;vcp=1&amp;vop=1&amp;pid=c325973f2&amp;color=36,64,97&amp;bbb=1&amp;hb=1"/>
              <p:cNvSpPr/>
              <p:nvPr/>
            </p:nvSpPr>
            <p:spPr>
              <a:xfrm>
                <a:off x="539496" y="1263419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例7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)+(1+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+⋯+(1+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不用算出具体结果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，用组合数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B_8_BD.32_1#7521052ab?vaa=1&amp;vcp=1&amp;vop=1&amp;pid=c325973f2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63419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38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8_AN.36_1#7521052ab.blank?vaa=1&amp;vcp=1&amp;vop=1&amp;pid=c325973f2&amp;color=36,64,97&amp;vpa=4&amp;bbb=1"/>
              <p:cNvSpPr/>
              <p:nvPr/>
            </p:nvSpPr>
            <p:spPr>
              <a:xfrm>
                <a:off x="7870826" y="1286089"/>
                <a:ext cx="449199" cy="280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8_AN.36_1#7521052ab.blank?vaa=1&amp;vcp=1&amp;vop=1&amp;pid=c325973f2&amp;color=36,64,97&amp;vpa=4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0826" y="1286089"/>
                <a:ext cx="449199" cy="280480"/>
              </a:xfrm>
              <a:prstGeom prst="rect">
                <a:avLst/>
              </a:prstGeom>
              <a:blipFill>
                <a:blip r:embed="rId4"/>
                <a:stretch>
                  <a:fillRect l="-5405" b="-217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8_EX.33_1#7521052ab?vaa=1&amp;vcp=1&amp;vop=1&amp;pid=c325973f2&amp;color=36,64,97&amp;bbb=1&amp;hb=1"/>
              <p:cNvSpPr/>
              <p:nvPr/>
            </p:nvSpPr>
            <p:spPr>
              <a:xfrm>
                <a:off x="539496" y="2041231"/>
                <a:ext cx="11109960" cy="7814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所给和式的展开式中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项是每个加数所含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项的和，每个加数中含有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项的系数分别为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0，0，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，在计算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时，利用组合数的性质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B_8_EX.33_1#7521052ab?vaa=1&amp;vcp=1&amp;vop=1&amp;pid=c325973f2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41231"/>
                <a:ext cx="11109960" cy="781431"/>
              </a:xfrm>
              <a:prstGeom prst="rect">
                <a:avLst/>
              </a:prstGeom>
              <a:blipFill>
                <a:blip r:embed="rId5"/>
                <a:stretch>
                  <a:fillRect l="-1317" r="-2689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8_AS.34_1#7521052ab?vaa=1&amp;vcp=1&amp;vop=1&amp;pid=c325973f2&amp;color=36,64,97&amp;bbb=1&amp;hb=1"/>
              <p:cNvSpPr/>
              <p:nvPr/>
            </p:nvSpPr>
            <p:spPr>
              <a:xfrm>
                <a:off x="539496" y="2823297"/>
                <a:ext cx="11109960" cy="7927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观察式子的各部分，展开式中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=⋯=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B_8_AS.34_1#7521052ab?vaa=1&amp;vcp=1&amp;vop=1&amp;pid=c325973f2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23297"/>
                <a:ext cx="11109960" cy="792734"/>
              </a:xfrm>
              <a:prstGeom prst="rect">
                <a:avLst/>
              </a:prstGeom>
              <a:blipFill>
                <a:blip r:embed="rId6"/>
                <a:stretch>
                  <a:fillRect l="-1317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QB_8_EX.39_1#7521052ab?vaa=1&amp;vcp=1&amp;vop=1&amp;pid=c325973f2&amp;color=36,64,97&amp;tib=255,255,255&amp;iip=4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391" y="3748556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9" name="QB_8_EX.38_1#7521052ab?vaa=1&amp;vcp=1&amp;vop=1&amp;pid=c325973f2&amp;color=36,64,97&amp;bbb=1"/>
          <p:cNvSpPr/>
          <p:nvPr/>
        </p:nvSpPr>
        <p:spPr>
          <a:xfrm>
            <a:off x="557785" y="3683468"/>
            <a:ext cx="11094221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解决此类题会用到组合数的性质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，如果项数少可直接利用组合数公式计算．</a:t>
            </a:r>
            <a:endParaRPr lang="en-US" altLang="zh-CN" sz="100" dirty="0">
              <a:solidFill>
                <a:srgbClr val="24406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df61a2973?vcp=1&amp;pid=359aee5fe&amp;color=101,101,255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要点6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利用二项式定理求近似值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38_1#8e82e9ef2?vcp=1&amp;vop=1&amp;pid=df61a2973&amp;color=36,64,97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例8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1.01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精确到0.001的近似值．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38_1#8e82e9ef2?vcp=1&amp;vop=1&amp;pid=df61a2973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39_1#8e82e9ef2?vcp=1&amp;vop=1&amp;pid=df61a2973&amp;color=36,64,97&amp;bbb=1"/>
              <p:cNvSpPr/>
              <p:nvPr/>
            </p:nvSpPr>
            <p:spPr>
              <a:xfrm>
                <a:off x="539496" y="1730144"/>
                <a:ext cx="11202988" cy="3730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1.01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=(1+0.01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×0.01+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      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=1+0.1+0.004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5+⋯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      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≈1.105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39_1#8e82e9ef2?vcp=1&amp;vop=1&amp;pid=df61a2973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0144"/>
                <a:ext cx="11202988" cy="373063"/>
              </a:xfrm>
              <a:prstGeom prst="rect">
                <a:avLst/>
              </a:prstGeom>
              <a:blipFill>
                <a:blip r:embed="rId4"/>
                <a:stretch>
                  <a:fillRect l="-1306" r="-435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7_EX.40_1#8e82e9ef2?vcp=1&amp;vop=1&amp;pid=df61a2973&amp;color=36,64,97&amp;bbb=1&amp;hb=1"/>
          <p:cNvSpPr/>
          <p:nvPr/>
        </p:nvSpPr>
        <p:spPr>
          <a:xfrm>
            <a:off x="539496" y="2106890"/>
            <a:ext cx="11109960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先将底数化成一个整数与纯小数的代数和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，再利用二项式定理展开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，要注意根据题干对精确度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的要求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，来确定对展开式中各项的取舍．</a:t>
            </a:r>
            <a:endParaRPr lang="en-US" altLang="zh-CN" dirty="0"/>
          </a:p>
        </p:txBody>
      </p:sp>
      <p:pic>
        <p:nvPicPr>
          <p:cNvPr id="6" name="QO_7_EX.40_1#8e82e9ef2?vcp=1&amp;vop=1&amp;pid=df61a2973&amp;color=36,64,97&amp;tib=255,255,255&amp;iip=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2166326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dfb7d614b?vcp=1&amp;pid=359aee5fe&amp;color=101,101,255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要点7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有关整除或求余问题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BD.41_1#33f05e681?vaa=1&amp;vcp=1&amp;vop=1&amp;pid=dfb7d614b&amp;color=36,64,97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例9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[江苏连云港2025高二联考]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能被7整除，则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的最小正整数取值为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B_7_BD.41_1#33f05e681?vaa=1&amp;vcp=1&amp;vop=1&amp;pid=dfb7d614b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7_AN.43_1#33f05e681.blank?vaa=1&amp;vcp=1&amp;vop=1&amp;pid=dfb7d614b&amp;color=36,64,97&amp;vpa=5"/>
          <p:cNvSpPr/>
          <p:nvPr/>
        </p:nvSpPr>
        <p:spPr>
          <a:xfrm>
            <a:off x="8872949" y="1282282"/>
            <a:ext cx="2809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7_AS.42_1#33f05e681?vaa=1&amp;vcp=1&amp;vop=1&amp;pid=dfb7d614b&amp;color=36,64,97&amp;bbb=1&amp;hb=1"/>
              <p:cNvSpPr/>
              <p:nvPr/>
            </p:nvSpPr>
            <p:spPr>
              <a:xfrm>
                <a:off x="539496" y="1688171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8=7+1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=2×(7+1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据二项式定理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(7+1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展开可得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(7+1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除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了最后一项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外，其余各项都含有因数7，都能被7整除.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2×(7+1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675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)=2×(7×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+1)=14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为整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）.因为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能被7整除，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14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能被7整除，所以只要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能被7整除即可.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取最小正整数.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B_7_AS.42_1#33f05e681?vaa=1&amp;vcp=1&amp;vop=1&amp;pid=dfb7d614b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11109960" cy="2449640"/>
              </a:xfrm>
              <a:prstGeom prst="rect">
                <a:avLst/>
              </a:prstGeom>
              <a:blipFill>
                <a:blip r:embed="rId4"/>
                <a:stretch>
                  <a:fillRect l="-1317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45_1#aa62e4f6c?vcp=1&amp;vop=1&amp;pid=dfb7d614b&amp;color=36,64,97&amp;bt=1&amp;bbb=1"/>
              <p:cNvSpPr/>
              <p:nvPr/>
            </p:nvSpPr>
            <p:spPr>
              <a:xfrm>
                <a:off x="539496" y="1705310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例10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除以100的余数.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45_1#aa62e4f6c?vcp=1&amp;vop=1&amp;pid=dfb7d614b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05310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7_AN.46_1#aa62e4f6c?vcp=1&amp;vop=1&amp;pid=dfb7d614b&amp;color=36,64,97&amp;bbb=1&amp;hb=1"/>
          <p:cNvSpPr/>
          <p:nvPr/>
        </p:nvSpPr>
        <p:spPr>
          <a:xfrm>
            <a:off x="539496" y="2066244"/>
            <a:ext cx="11109960" cy="419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0" i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解】</a:t>
            </a:r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EX.47_1#aa62e4f6c?vcp=1&amp;vop=1&amp;pid=dfb7d614b&amp;color=36,64,97&amp;bbb=1&amp;hb=1"/>
              <p:cNvSpPr/>
              <p:nvPr/>
            </p:nvSpPr>
            <p:spPr>
              <a:xfrm>
                <a:off x="539496" y="4148410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利用二项式定理处理求余问题时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，通常把被除数写成除数（或与除数密切相关的数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）与某数的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和或差的形式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，再利用二项式定理展开，但要注意余数的范围，例如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𝑐𝑟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是除数，余数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切记余数不能为负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时，是整除问题.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EX.47_1#aa62e4f6c?vcp=1&amp;vop=1&amp;pid=dfb7d614b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48410"/>
                <a:ext cx="11109960" cy="1192340"/>
              </a:xfrm>
              <a:prstGeom prst="rect">
                <a:avLst/>
              </a:prstGeom>
              <a:blipFill>
                <a:blip r:embed="rId4"/>
                <a:stretch>
                  <a:fillRect l="-1317" r="-2305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O_7_EX.47_1#aa62e4f6c?vcp=1&amp;vop=1&amp;pid=dfb7d614b&amp;color=36,64,97&amp;tib=255,255,255&amp;iip=6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4207846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46_1#aa62e4f6c?vcp=1&amp;vop=1&amp;pid=dfb7d614b&amp;color=36,64,97&amp;bbb=1&amp;hb=1">
                <a:extLst>
                  <a:ext uri="{FF2B5EF4-FFF2-40B4-BE49-F238E27FC236}">
                    <a16:creationId xmlns:a16="http://schemas.microsoft.com/office/drawing/2014/main" id="{32C0F94F-080E-3161-9DCE-12D84FBA41C6}"/>
                  </a:ext>
                </a:extLst>
              </p:cNvPr>
              <p:cNvSpPr/>
              <p:nvPr/>
            </p:nvSpPr>
            <p:spPr>
              <a:xfrm>
                <a:off x="539496" y="2527317"/>
                <a:ext cx="11109960" cy="12954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=(90+1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90+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90+1=(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281=(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200+81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6" name="QO_7_AN.46_1#aa62e4f6c?vcp=1&amp;vop=1&amp;pid=dfb7d614b&amp;color=36,64,97&amp;bbb=1&amp;hb=1">
                <a:extLst>
                  <a:ext uri="{FF2B5EF4-FFF2-40B4-BE49-F238E27FC236}">
                    <a16:creationId xmlns:a16="http://schemas.microsoft.com/office/drawing/2014/main" id="{32C0F94F-080E-3161-9DCE-12D84FBA41C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7317"/>
                <a:ext cx="11109960" cy="1295400"/>
              </a:xfrm>
              <a:prstGeom prst="rect">
                <a:avLst/>
              </a:prstGeom>
              <a:blipFill>
                <a:blip r:embed="rId6"/>
                <a:stretch>
                  <a:fillRect l="-768" b="-70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46_1#aa62e4f6c?vcp=1&amp;vop=1&amp;pid=dfb7d614b&amp;color=36,64,97&amp;bbb=1&amp;hb=1">
                <a:extLst>
                  <a:ext uri="{FF2B5EF4-FFF2-40B4-BE49-F238E27FC236}">
                    <a16:creationId xmlns:a16="http://schemas.microsoft.com/office/drawing/2014/main" id="{E7468CEB-8ACE-9A9D-FD1E-610952D0AED9}"/>
                  </a:ext>
                </a:extLst>
              </p:cNvPr>
              <p:cNvSpPr/>
              <p:nvPr/>
            </p:nvSpPr>
            <p:spPr>
              <a:xfrm>
                <a:off x="539496" y="3793445"/>
                <a:ext cx="11109960" cy="3537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91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除以100的余数为81.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7_AN.46_1#aa62e4f6c?vcp=1&amp;vop=1&amp;pid=dfb7d614b&amp;color=36,64,97&amp;bbb=1&amp;hb=1">
                <a:extLst>
                  <a:ext uri="{FF2B5EF4-FFF2-40B4-BE49-F238E27FC236}">
                    <a16:creationId xmlns:a16="http://schemas.microsoft.com/office/drawing/2014/main" id="{E7468CEB-8ACE-9A9D-FD1E-610952D0AE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93445"/>
                <a:ext cx="11109960" cy="353759"/>
              </a:xfrm>
              <a:prstGeom prst="rect">
                <a:avLst/>
              </a:prstGeom>
              <a:blipFill>
                <a:blip r:embed="rId7"/>
                <a:stretch>
                  <a:fillRect l="-1317" t="-1724" b="-396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9a7d4f07a.fixed?vcp=1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50592" cy="1344168"/>
          </a:xfrm>
          <a:prstGeom prst="rect">
            <a:avLst/>
          </a:prstGeom>
        </p:spPr>
      </p:pic>
      <p:sp>
        <p:nvSpPr>
          <p:cNvPr id="3" name="C_1_BD#9a7d4f07a.fixed?vcp=1&amp;color=61,88,159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endParaRPr lang="en-US" altLang="zh-CN" sz="5400" dirty="0"/>
          </a:p>
        </p:txBody>
      </p:sp>
      <p:sp>
        <p:nvSpPr>
          <p:cNvPr id="4" name="C_1_BD#9a7d4f07a.fixed?vcp=1&amp;color=61,88,159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f27ad1ed?vcp=1&amp;pid=05f062c1c&amp;color=61,88,159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高分突破</a:t>
            </a:r>
            <a:endParaRPr lang="en-US" altLang="zh-CN" sz="2400" dirty="0"/>
          </a:p>
        </p:txBody>
      </p:sp>
      <p:sp>
        <p:nvSpPr>
          <p:cNvPr id="3" name="C_6_BD#296f5ed55?vcp=1&amp;pid=bf27ad1ed&amp;color=101,101,255&amp;bbb=1"/>
          <p:cNvSpPr/>
          <p:nvPr/>
        </p:nvSpPr>
        <p:spPr>
          <a:xfrm>
            <a:off x="539496" y="13641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要点8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利用二项式定理证明不等式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48_1#de9558f44?vcp=1&amp;vop=1&amp;pid=296f5ed55&amp;color=36,64,97&amp;bbb=1"/>
              <p:cNvSpPr/>
              <p:nvPr/>
            </p:nvSpPr>
            <p:spPr>
              <a:xfrm>
                <a:off x="539496" y="1807551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求证：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2&lt;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48_1#de9558f44?vcp=1&amp;vop=1&amp;pid=296f5ed55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07551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O_7_BD.48_2#de9558f44?vcp=1&amp;vop=1&amp;pid=296f5ed55&amp;color=36,64,97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6472" y="2471825"/>
            <a:ext cx="4645152" cy="15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AN.49_1#de9558f44?vcp=1&amp;vop=1&amp;pid=296f5ed55&amp;color=36,64,97&amp;bbb=1&amp;hb=1"/>
              <p:cNvSpPr/>
              <p:nvPr/>
            </p:nvSpPr>
            <p:spPr>
              <a:xfrm>
                <a:off x="539496" y="2763925"/>
                <a:ext cx="11109960" cy="1168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，各项均是正数，且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6" name="QO_7_AN.49_1#de9558f44?vcp=1&amp;vop=1&amp;pid=296f5ed55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63925"/>
                <a:ext cx="11109960" cy="1168400"/>
              </a:xfrm>
              <a:prstGeom prst="rect">
                <a:avLst/>
              </a:prstGeom>
              <a:blipFill>
                <a:blip r:embed="rId5"/>
                <a:stretch>
                  <a:fillRect l="-1317" b="-3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49_1#de9558f44?vcp=1&amp;vop=1&amp;pid=296f5ed55&amp;color=36,64,97&amp;bbb=1&amp;hb=1">
                <a:extLst>
                  <a:ext uri="{FF2B5EF4-FFF2-40B4-BE49-F238E27FC236}">
                    <a16:creationId xmlns:a16="http://schemas.microsoft.com/office/drawing/2014/main" id="{D610A0F8-51F1-F3B6-3C98-BB2FE2F41B40}"/>
                  </a:ext>
                </a:extLst>
              </p:cNvPr>
              <p:cNvSpPr/>
              <p:nvPr/>
            </p:nvSpPr>
            <p:spPr>
              <a:xfrm>
                <a:off x="539496" y="3932325"/>
                <a:ext cx="11109960" cy="11176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=1+1+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2!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3!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−2)×⋯×2×1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&lt;1+1+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2!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3!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&lt;1+1+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p>
                            </m:sSup>
                          </m:den>
                        </m:f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（提示:等比数列求和）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7" name="QO_7_AN.49_1#de9558f44?vcp=1&amp;vop=1&amp;pid=296f5ed55&amp;color=36,64,97&amp;bbb=1&amp;hb=1">
                <a:extLst>
                  <a:ext uri="{FF2B5EF4-FFF2-40B4-BE49-F238E27FC236}">
                    <a16:creationId xmlns:a16="http://schemas.microsoft.com/office/drawing/2014/main" id="{D610A0F8-51F1-F3B6-3C98-BB2FE2F41B4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32325"/>
                <a:ext cx="11109960" cy="1117600"/>
              </a:xfrm>
              <a:prstGeom prst="rect">
                <a:avLst/>
              </a:prstGeom>
              <a:blipFill>
                <a:blip r:embed="rId6"/>
                <a:stretch>
                  <a:fillRect l="-988" b="-16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7_AN.49_1#de9558f44?vcp=1&amp;vop=1&amp;pid=296f5ed55&amp;color=36,64,97&amp;bbb=1&amp;hb=1">
                <a:extLst>
                  <a:ext uri="{FF2B5EF4-FFF2-40B4-BE49-F238E27FC236}">
                    <a16:creationId xmlns:a16="http://schemas.microsoft.com/office/drawing/2014/main" id="{DB68CE66-3B91-F811-5726-77506B0E9C66}"/>
                  </a:ext>
                </a:extLst>
              </p:cNvPr>
              <p:cNvSpPr/>
              <p:nvPr/>
            </p:nvSpPr>
            <p:spPr>
              <a:xfrm>
                <a:off x="539496" y="5049925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,可证得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2&lt;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8" name="QO_7_AN.49_1#de9558f44?vcp=1&amp;vop=1&amp;pid=296f5ed55&amp;color=36,64,97&amp;bbb=1&amp;hb=1">
                <a:extLst>
                  <a:ext uri="{FF2B5EF4-FFF2-40B4-BE49-F238E27FC236}">
                    <a16:creationId xmlns:a16="http://schemas.microsoft.com/office/drawing/2014/main" id="{DB68CE66-3B91-F811-5726-77506B0E9C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049925"/>
                <a:ext cx="11109960" cy="525844"/>
              </a:xfrm>
              <a:prstGeom prst="rect">
                <a:avLst/>
              </a:prstGeom>
              <a:blipFill>
                <a:blip r:embed="rId7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39a21729e?vcp=1&amp;pid=bf27ad1ed&amp;color=101,101,255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要点9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系数的最值问题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重难点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8_BD.50_1#dae8a2d54?vaa=1&amp;vcp=1&amp;vop=1&amp;pid=cd9f40515&amp;color=36,64,97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例12（1）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的展开式中系数最大的项是(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8_BD.50_1#dae8a2d54?vaa=1&amp;vcp=1&amp;vop=1&amp;pid=cd9f40515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8_AN.52_1#dae8a2d54.bracket?vaa=1&amp;vcp=1&amp;vop=1&amp;pid=cd9f40515&amp;color=36,64,97&amp;vpa=6"/>
          <p:cNvSpPr/>
          <p:nvPr/>
        </p:nvSpPr>
        <p:spPr>
          <a:xfrm>
            <a:off x="5527929" y="141156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8_BD.50_2#dae8a2d54.choices?vaa=1&amp;vcp=1&amp;vop=1&amp;pid=cd9f40515&amp;color=36,64,97&amp;bbb=1"/>
          <p:cNvSpPr/>
          <p:nvPr/>
        </p:nvSpPr>
        <p:spPr>
          <a:xfrm>
            <a:off x="539496" y="168817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.第6项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8_AS.51_1#dae8a2d54?vaa=1&amp;vcp=1&amp;vop=1&amp;pid=cd9f40515&amp;color=36,64,97&amp;bbb=1&amp;hb=1"/>
              <p:cNvSpPr/>
              <p:nvPr/>
            </p:nvSpPr>
            <p:spPr>
              <a:xfrm>
                <a:off x="539496" y="2052661"/>
                <a:ext cx="11109960" cy="78587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的展开式中共有8项,二项展开式的通项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.由二项式系数特点可知第4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项和第5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项的二项式系数最大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，但第4项的系数为负值，所以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的展开式中系数最大的项为第5项.故选C.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8_AS.51_1#dae8a2d54?vaa=1&amp;vcp=1&amp;vop=1&amp;pid=cd9f40515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2661"/>
                <a:ext cx="11109960" cy="785876"/>
              </a:xfrm>
              <a:prstGeom prst="rect">
                <a:avLst/>
              </a:prstGeom>
              <a:blipFill>
                <a:blip r:embed="rId4"/>
                <a:stretch>
                  <a:fillRect l="-1317" b="-170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8_BD.54_1#63d848e4c?vaa=1&amp;vcp=1&amp;vop=1&amp;pid=cd9f40515&amp;color=36,64,97&amp;bt=1&amp;bbb=1"/>
              <p:cNvSpPr/>
              <p:nvPr/>
            </p:nvSpPr>
            <p:spPr>
              <a:xfrm>
                <a:off x="539496" y="2089803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的展开式中第6项和第7项的二项式系数最大，则展开式中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2" name="QC_8_BD.54_1#63d848e4c?vaa=1&amp;vcp=1&amp;vop=1&amp;pid=cd9f40515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89803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8_AN.56_1#63d848e4c.bracket?vaa=1&amp;vcp=1&amp;vop=1&amp;pid=cd9f40515&amp;color=36,64,97&amp;vpa=7"/>
          <p:cNvSpPr/>
          <p:nvPr/>
        </p:nvSpPr>
        <p:spPr>
          <a:xfrm>
            <a:off x="9187815" y="227630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8_BD.54_2#63d848e4c.choices?vaa=1&amp;vcp=1&amp;vop=1&amp;pid=cd9f40515&amp;color=36,64,97&amp;bbb=1"/>
              <p:cNvSpPr/>
              <p:nvPr/>
            </p:nvSpPr>
            <p:spPr>
              <a:xfrm>
                <a:off x="539496" y="2620473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36215" algn="l"/>
                    <a:tab pos="5662930" algn="l"/>
                    <a:tab pos="83737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.792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−792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C.330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8_BD.54_2#63d848e4c.choices?vaa=1&amp;vcp=1&amp;vop=1&amp;pid=cd9f40515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20473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8_AS.55_1#63d848e4c?vaa=1&amp;vcp=1&amp;vop=1&amp;pid=cd9f40515&amp;color=36,64,97&amp;bbb=1"/>
              <p:cNvSpPr/>
              <p:nvPr/>
            </p:nvSpPr>
            <p:spPr>
              <a:xfrm>
                <a:off x="539496" y="2984963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的展开式中第6项和第7项的二项式系数最大，所以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=330.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5" name="QC_8_AS.55_1#63d848e4c?vaa=1&amp;vcp=1&amp;vop=1&amp;pid=cd9f40515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84963"/>
                <a:ext cx="11109960" cy="1611440"/>
              </a:xfrm>
              <a:prstGeom prst="rect">
                <a:avLst/>
              </a:prstGeom>
              <a:blipFill>
                <a:blip r:embed="rId5"/>
                <a:stretch>
                  <a:fillRect l="-131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86b648b3d?vcp=1&amp;pid=bf27ad1ed&amp;color=101,101,255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要点10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赋值法解决系数和问题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重难点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58_1#662005ca7?vcp=1&amp;vop=1&amp;pid=86b648b3d&amp;color=36,64,97&amp;bbb=1"/>
              <p:cNvSpPr/>
              <p:nvPr/>
            </p:nvSpPr>
            <p:spPr>
              <a:xfrm>
                <a:off x="539496" y="1323626"/>
                <a:ext cx="11109960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.求下列各式的值：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BD.58_1#662005ca7?vcp=1&amp;vop=1&amp;pid=86b648b3d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3626"/>
                <a:ext cx="11109960" cy="361315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BD.59_1#52b25303f?vcp=1&amp;vop=1&amp;pid=662005ca7&amp;color=36,64,97&amp;bbb=1"/>
              <p:cNvSpPr/>
              <p:nvPr/>
            </p:nvSpPr>
            <p:spPr>
              <a:xfrm>
                <a:off x="539496" y="1739415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BD.59_1#52b25303f?vcp=1&amp;vop=1&amp;pid=662005ca7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9415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EX.60_1#52b25303f?vcp=1&amp;vop=1&amp;pid=662005ca7&amp;color=36,64,97&amp;bbb=1"/>
              <p:cNvSpPr/>
              <p:nvPr/>
            </p:nvSpPr>
            <p:spPr>
              <a:xfrm>
                <a:off x="539496" y="2154705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，即可求解.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EX.60_1#52b25303f?vcp=1&amp;vop=1&amp;pid=662005ca7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54705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8_AN.61_1#52b25303f?vcp=1&amp;vop=1&amp;pid=662005ca7&amp;color=36,64,97&amp;bbb=1"/>
              <p:cNvSpPr/>
              <p:nvPr/>
            </p:nvSpPr>
            <p:spPr>
              <a:xfrm>
                <a:off x="539496" y="2569995"/>
                <a:ext cx="11109960" cy="3636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8_AN.61_1#52b25303f?vcp=1&amp;vop=1&amp;pid=662005ca7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69995"/>
                <a:ext cx="11109960" cy="363601"/>
              </a:xfrm>
              <a:prstGeom prst="rect">
                <a:avLst/>
              </a:prstGeom>
              <a:blipFill>
                <a:blip r:embed="rId6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8_BD.62_1#37e89e43b?vcp=1&amp;vop=1&amp;pid=662005ca7&amp;color=36,64,97&amp;bbb=1"/>
              <p:cNvSpPr/>
              <p:nvPr/>
            </p:nvSpPr>
            <p:spPr>
              <a:xfrm>
                <a:off x="539496" y="2985285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8_BD.62_1#37e89e43b?vcp=1&amp;vop=1&amp;pid=662005ca7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85285"/>
                <a:ext cx="11109960" cy="363665"/>
              </a:xfrm>
              <a:prstGeom prst="rect">
                <a:avLst/>
              </a:prstGeom>
              <a:blipFill>
                <a:blip r:embed="rId7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8_EX.63_1#37e89e43b?vcp=1&amp;vop=1&amp;pid=662005ca7&amp;color=36,64,97&amp;bbb=1&amp;hb=1"/>
              <p:cNvSpPr/>
              <p:nvPr/>
            </p:nvSpPr>
            <p:spPr>
              <a:xfrm>
                <a:off x="539496" y="3358602"/>
                <a:ext cx="11109960" cy="77317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思路分析】</a:t>
                </a:r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方法一：根据通项判断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spc="-5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的符号去绝对值求解；方法二：因为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sz="1800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spc="-5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5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的展开式的各项系数和与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b="0" i="1" spc="-5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的展开式的各项系数的绝对值的和相等，所以将原式转化为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b="0" i="0" spc="-5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b="0" i="1" spc="-50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 spc="-5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spc="-5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的展开式中各系数的和,进而可以求解.</a:t>
                </a:r>
                <a:endParaRPr lang="en-US" altLang="zh-CN" spc="-50" dirty="0"/>
              </a:p>
            </p:txBody>
          </p:sp>
        </mc:Choice>
        <mc:Fallback xmlns="">
          <p:sp>
            <p:nvSpPr>
              <p:cNvPr id="8" name="QO_8_EX.63_1#37e89e43b?vcp=1&amp;vop=1&amp;pid=662005ca7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58602"/>
                <a:ext cx="11109960" cy="773176"/>
              </a:xfrm>
              <a:prstGeom prst="rect">
                <a:avLst/>
              </a:prstGeom>
              <a:blipFill>
                <a:blip r:embed="rId8"/>
                <a:stretch>
                  <a:fillRect l="-1317" r="-2744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8_AN.64_1#37e89e43b?vcp=1&amp;vop=1&amp;pid=662005ca7&amp;color=36,64,97&amp;bbb=1&amp;hb=1"/>
              <p:cNvSpPr/>
              <p:nvPr/>
            </p:nvSpPr>
            <p:spPr>
              <a:xfrm>
                <a:off x="539496" y="4140287"/>
                <a:ext cx="11109960" cy="203047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zh-CN" altLang="en-US" b="0" i="0" kern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|=(1+2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的展开式的各项系数和与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的展开式的各项系数的绝对值的和相等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|=(1+2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9" name="QO_8_AN.64_1#37e89e43b?vcp=1&amp;vop=1&amp;pid=662005ca7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40287"/>
                <a:ext cx="11109960" cy="2030476"/>
              </a:xfrm>
              <a:prstGeom prst="rect">
                <a:avLst/>
              </a:prstGeom>
              <a:blipFill>
                <a:blip r:embed="rId9"/>
                <a:stretch>
                  <a:fillRect l="-131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8" grpId="0" build="p" animBg="1"/>
      <p:bldP spid="9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65_1#536170fed?vcp=1&amp;vop=1&amp;pid=662005ca7&amp;color=36,64,97&amp;bt=1&amp;bbb=1"/>
              <p:cNvSpPr/>
              <p:nvPr/>
            </p:nvSpPr>
            <p:spPr>
              <a:xfrm>
                <a:off x="539496" y="2659906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65_1#536170fed?vcp=1&amp;vop=1&amp;pid=662005ca7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59906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EX.66_1#536170fed?vcp=1&amp;vop=1&amp;pid=662005ca7&amp;color=36,64,97&amp;bbb=1"/>
              <p:cNvSpPr/>
              <p:nvPr/>
            </p:nvSpPr>
            <p:spPr>
              <a:xfrm>
                <a:off x="539496" y="307551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，结合（1）即可求解.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EX.66_1#536170fed?vcp=1&amp;vop=1&amp;pid=662005ca7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75513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67_1#536170fed?vcp=1&amp;vop=1&amp;pid=662005ca7&amp;color=36,64,97&amp;bbb=1"/>
              <p:cNvSpPr/>
              <p:nvPr/>
            </p:nvSpPr>
            <p:spPr>
              <a:xfrm>
                <a:off x="539496" y="3448830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，由（2）中方法一得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式相减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，并化简得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094.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AN.67_1#536170fed?vcp=1&amp;vop=1&amp;pid=662005ca7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48830"/>
                <a:ext cx="11109960" cy="838200"/>
              </a:xfrm>
              <a:prstGeom prst="rect">
                <a:avLst/>
              </a:prstGeom>
              <a:blipFill>
                <a:blip r:embed="rId5"/>
                <a:stretch>
                  <a:fillRect l="-1317" r="-2305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059967d68.fixed?vcp=1&amp;pid=9a7d4f07a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136392" cy="1188720"/>
          </a:xfrm>
          <a:prstGeom prst="rect">
            <a:avLst/>
          </a:prstGeom>
        </p:spPr>
      </p:pic>
      <p:sp>
        <p:nvSpPr>
          <p:cNvPr id="3" name="C_2_BD#059967d68.fixed?vcp=1&amp;pid=9a7d4f07a&amp;color=61,88,159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</a:t>
            </a:r>
            <a:endParaRPr lang="en-US" altLang="zh-CN" sz="5400" dirty="0"/>
          </a:p>
        </p:txBody>
      </p:sp>
      <p:sp>
        <p:nvSpPr>
          <p:cNvPr id="4" name="C_2_BD#059967d68.fixed?vcp=1&amp;pid=9a7d4f07a&amp;color=61,88,159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二项式定理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76f1be9b4.fixed?vcp=1&amp;pid=059967d68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136392" cy="1188720"/>
          </a:xfrm>
          <a:prstGeom prst="rect">
            <a:avLst/>
          </a:prstGeom>
        </p:spPr>
      </p:pic>
      <p:sp>
        <p:nvSpPr>
          <p:cNvPr id="3" name="C_3_BD#76f1be9b4.fixed?vcp=1&amp;pid=059967d68&amp;color=61,88,159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6.3.1</a:t>
            </a:r>
            <a:endParaRPr lang="en-US" altLang="zh-CN" sz="5400" dirty="0"/>
          </a:p>
        </p:txBody>
      </p:sp>
      <p:sp>
        <p:nvSpPr>
          <p:cNvPr id="4" name="C_3#76f1be9b4.fixed?vcp=1&amp;pid=059967d68&amp;color=61,88,159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二项式定理</a:t>
            </a:r>
            <a:endParaRPr lang="en-US" altLang="zh-CN" sz="5400" dirty="0"/>
          </a:p>
        </p:txBody>
      </p:sp>
      <p:pic>
        <p:nvPicPr>
          <p:cNvPr id="5" name="C_3#76f1be9b4.fixed?vcp=1&amp;pid=059967d68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136392" cy="1188720"/>
          </a:xfrm>
          <a:prstGeom prst="rect">
            <a:avLst/>
          </a:prstGeom>
        </p:spPr>
      </p:pic>
      <p:sp>
        <p:nvSpPr>
          <p:cNvPr id="6" name="C_3#76f1be9b4.fixed?vcp=1&amp;pid=059967d68&amp;color=61,88,159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6.3.2</a:t>
            </a:r>
            <a:endParaRPr lang="en-US" altLang="zh-CN" sz="5400" dirty="0"/>
          </a:p>
        </p:txBody>
      </p:sp>
      <p:sp>
        <p:nvSpPr>
          <p:cNvPr id="7" name="C_3_BD#76f1be9b4.fixed?vcp=1&amp;pid=059967d68&amp;color=61,88,159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二项式系数的性质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03d1aca88?lid=895b35f71&amp;cid=895b35f71&amp;bt=1&amp;bbb=1">
            <a:hlinkClick r:id="rId3" action="ppaction://hlinksldjump"/>
          </p:cNvPr>
          <p:cNvSpPr/>
          <p:nvPr/>
        </p:nvSpPr>
        <p:spPr>
          <a:xfrm>
            <a:off x="4965192" y="2386584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完全平方公式与完全立方公式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600" dirty="0"/>
          </a:p>
        </p:txBody>
      </p:sp>
      <p:sp>
        <p:nvSpPr>
          <p:cNvPr id="3" name="C_1#目录1:03d1aca88?lid=dcc4d220a&amp;cid=dcc4d220a&amp;bbb=1">
            <a:hlinkClick r:id="rId3" action="ppaction://hlinksldjump"/>
          </p:cNvPr>
          <p:cNvSpPr/>
          <p:nvPr/>
        </p:nvSpPr>
        <p:spPr>
          <a:xfrm>
            <a:off x="4965192" y="277977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二项式定理及相关概念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600" dirty="0"/>
          </a:p>
        </p:txBody>
      </p:sp>
      <p:sp>
        <p:nvSpPr>
          <p:cNvPr id="4" name="C_1#目录1:03d1aca88?lid=201c31c35&amp;cid=201c31c35&amp;bbb=1">
            <a:hlinkClick r:id="rId3" action="ppaction://hlinksldjump"/>
          </p:cNvPr>
          <p:cNvSpPr/>
          <p:nvPr/>
        </p:nvSpPr>
        <p:spPr>
          <a:xfrm>
            <a:off x="4965192" y="3182112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二项展开式的通项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600" dirty="0"/>
          </a:p>
        </p:txBody>
      </p:sp>
      <p:sp>
        <p:nvSpPr>
          <p:cNvPr id="5" name="C_1#目录1:03d1aca88?lid=b86a92b01&amp;cid=b86a92b01&amp;bbb=1">
            <a:hlinkClick r:id="rId3" action="ppaction://hlinksldjump"/>
          </p:cNvPr>
          <p:cNvSpPr/>
          <p:nvPr/>
        </p:nvSpPr>
        <p:spPr>
          <a:xfrm>
            <a:off x="4965192" y="3575304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知识点4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杨辉三角与二项式系数的性质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_1#目录1:03d1aca88?lid=0eb2ff739&amp;cid=0eb2ff739&amp;bbb=1">
                <a:hlinkClick r:id="rId3" action="ppaction://hlinksldjump"/>
              </p:cNvPr>
              <p:cNvSpPr/>
              <p:nvPr/>
            </p:nvSpPr>
            <p:spPr>
              <a:xfrm>
                <a:off x="4965192" y="4764024"/>
                <a:ext cx="6839712" cy="4480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000"/>
                  </a:lnSpc>
                </a:pPr>
                <a:r>
                  <a:rPr lang="en-US" altLang="zh-CN" sz="16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600" b="0" i="0" spc="-5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错点</a:t>
                </a:r>
                <a:r>
                  <a:rPr lang="en-US" altLang="zh-CN" sz="1600" b="0" i="0" spc="-5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600" b="0" i="0" spc="-5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6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6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6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6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600" b="0" i="1" spc="-50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600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600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600" b="0" i="0" spc="-5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b="0" i="1" spc="-50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600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600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600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6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600" b="0" i="1" spc="-5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600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600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600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6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600" b="0" i="1" spc="-50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600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600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600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600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6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600" b="0" i="1" spc="-50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600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600" b="0" i="0" spc="-5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600" b="0" i="0" spc="-5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看成第</a:t>
                </a:r>
                <a14:m>
                  <m:oMath xmlns:m="http://schemas.openxmlformats.org/officeDocument/2006/math">
                    <m:r>
                      <a:rPr lang="en-US" altLang="zh-CN" sz="1600" b="0" i="0" spc="-5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600" b="0" i="0" spc="-5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项致错</a:t>
                </a:r>
                <a:r>
                  <a:rPr lang="en-US" altLang="zh-CN" sz="1600" b="0" i="0" spc="-5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600" b="0" i="0" spc="-5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基本点</a:t>
                </a:r>
                <a:endParaRPr lang="en-US" altLang="zh-CN" sz="1600" spc="-50" dirty="0"/>
              </a:p>
            </p:txBody>
          </p:sp>
        </mc:Choice>
        <mc:Fallback>
          <p:sp>
            <p:nvSpPr>
              <p:cNvPr id="6" name="C_1#目录1:03d1aca88?lid=0eb2ff739&amp;cid=0eb2ff739&amp;bbb=1">
                <a:hlinkClick r:id="rId3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5192" y="4764024"/>
                <a:ext cx="6839712" cy="448056"/>
              </a:xfrm>
              <a:prstGeom prst="rect">
                <a:avLst/>
              </a:prstGeom>
              <a:blipFill>
                <a:blip r:embed="rId4"/>
                <a:stretch>
                  <a:fillRect l="-1872" b="-4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O_0#目录1:03d1aca88.fixed?vcp=1&amp;color=36,64,97&amp;tib=255,255,255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1336" y="1636776"/>
            <a:ext cx="768096" cy="768096"/>
          </a:xfrm>
          <a:prstGeom prst="rect">
            <a:avLst/>
          </a:prstGeom>
        </p:spPr>
      </p:pic>
      <p:pic>
        <p:nvPicPr>
          <p:cNvPr id="18" name="O_0#目录1:03d1aca88.fixed?vcp=1&amp;color=36,64,97&amp;tib=255,255,255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9624" y="4197096"/>
            <a:ext cx="768096" cy="768096"/>
          </a:xfrm>
          <a:prstGeom prst="rect">
            <a:avLst/>
          </a:prstGeom>
        </p:spPr>
      </p:pic>
      <p:sp>
        <p:nvSpPr>
          <p:cNvPr id="20" name="O_0#目录1:03d1aca88.fixed?vcp=1&amp;color=255,255,255&amp;bbb=1"/>
          <p:cNvSpPr/>
          <p:nvPr/>
        </p:nvSpPr>
        <p:spPr>
          <a:xfrm>
            <a:off x="3831336" y="163677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21" name="O_0#目录1:03d1aca88.fixed?vcp=1&amp;color=255,255,255&amp;bbb=1"/>
          <p:cNvSpPr/>
          <p:nvPr/>
        </p:nvSpPr>
        <p:spPr>
          <a:xfrm>
            <a:off x="3849624" y="419709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23" name="O_0#目录1:03d1aca88.fixed?lid=03d1aca88&amp;vcp=1&amp;color=0,55,96&amp;bbb=1">
            <a:hlinkClick r:id="rId3" action="ppaction://hlinksldjump"/>
          </p:cNvPr>
          <p:cNvSpPr/>
          <p:nvPr/>
        </p:nvSpPr>
        <p:spPr>
          <a:xfrm>
            <a:off x="4782312" y="1929384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24" name="O_0#目录1:03d1aca88.fixed?lid=5c570806c&amp;vcp=1&amp;color=0,55,96&amp;bbb=1">
            <a:hlinkClick r:id="rId3" action="ppaction://hlinksldjump"/>
          </p:cNvPr>
          <p:cNvSpPr/>
          <p:nvPr/>
        </p:nvSpPr>
        <p:spPr>
          <a:xfrm>
            <a:off x="4782312" y="434340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26B20C-D6C9-F4E7-4FDA-8972535F76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_1#目录1:03d1aca88?lid=3013c8324&amp;cid=3013c8324&amp;bbb=1">
            <a:hlinkClick r:id="rId3" action="ppaction://hlinksldjump"/>
          </p:cNvPr>
          <p:cNvSpPr/>
          <p:nvPr/>
        </p:nvSpPr>
        <p:spPr>
          <a:xfrm>
            <a:off x="5352288" y="224282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二项展开式的正用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600" dirty="0"/>
          </a:p>
        </p:txBody>
      </p:sp>
      <p:sp>
        <p:nvSpPr>
          <p:cNvPr id="27" name="C_1#目录1:03d1aca88?lid=f475f0ff4&amp;cid=f475f0ff4&amp;bbb=1">
            <a:hlinkClick r:id="rId4" action="ppaction://hlinksldjump"/>
          </p:cNvPr>
          <p:cNvSpPr/>
          <p:nvPr/>
        </p:nvSpPr>
        <p:spPr>
          <a:xfrm>
            <a:off x="5352288" y="264515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二项展开式的逆用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600" dirty="0"/>
          </a:p>
        </p:txBody>
      </p:sp>
      <p:sp>
        <p:nvSpPr>
          <p:cNvPr id="28" name="C_1#目录1:03d1aca88?lid=797d098d2&amp;cid=797d098d2&amp;bbb=1">
            <a:hlinkClick r:id="rId5" action="ppaction://hlinksldjump"/>
          </p:cNvPr>
          <p:cNvSpPr/>
          <p:nvPr/>
        </p:nvSpPr>
        <p:spPr>
          <a:xfrm>
            <a:off x="5352288" y="303834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二项展开式中的特定项或特定系数问题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600" dirty="0"/>
          </a:p>
        </p:txBody>
      </p:sp>
      <p:sp>
        <p:nvSpPr>
          <p:cNvPr id="29" name="C_1#目录1:03d1aca88?lid=18d42e4dd&amp;cid=18d42e4dd&amp;bbb=1">
            <a:hlinkClick r:id="rId6" action="ppaction://hlinksldjump"/>
          </p:cNvPr>
          <p:cNvSpPr/>
          <p:nvPr/>
        </p:nvSpPr>
        <p:spPr>
          <a:xfrm>
            <a:off x="5352288" y="343154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多项展开式中的特定项或特定系数问题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600" dirty="0"/>
          </a:p>
        </p:txBody>
      </p:sp>
      <p:sp>
        <p:nvSpPr>
          <p:cNvPr id="30" name="C_1#目录1:03d1aca88?lid=f9389af6b&amp;cid=f9389af6b&amp;bbb=1">
            <a:hlinkClick r:id="rId7" action="ppaction://hlinksldjump"/>
          </p:cNvPr>
          <p:cNvSpPr/>
          <p:nvPr/>
        </p:nvSpPr>
        <p:spPr>
          <a:xfrm>
            <a:off x="5352288" y="3824732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要点5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几个二项式的和或积的展开式中的特定项或特定系数问题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600" dirty="0"/>
          </a:p>
        </p:txBody>
      </p:sp>
      <p:sp>
        <p:nvSpPr>
          <p:cNvPr id="31" name="C_1#目录1:03d1aca88?lid=df61a2973&amp;cid=df61a2973&amp;bbb=1">
            <a:hlinkClick r:id="rId8" action="ppaction://hlinksldjump"/>
          </p:cNvPr>
          <p:cNvSpPr/>
          <p:nvPr/>
        </p:nvSpPr>
        <p:spPr>
          <a:xfrm>
            <a:off x="5352288" y="422706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要点6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利用二项式定理求近似值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600" dirty="0"/>
          </a:p>
        </p:txBody>
      </p:sp>
      <p:sp>
        <p:nvSpPr>
          <p:cNvPr id="32" name="C_1#目录1:03d1aca88?lid=dfb7d614b&amp;cid=dfb7d614b&amp;bbb=1">
            <a:hlinkClick r:id="rId9" action="ppaction://hlinksldjump"/>
          </p:cNvPr>
          <p:cNvSpPr/>
          <p:nvPr/>
        </p:nvSpPr>
        <p:spPr>
          <a:xfrm>
            <a:off x="5352288" y="462026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要点7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有关整除或求余问题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600" dirty="0"/>
          </a:p>
        </p:txBody>
      </p:sp>
      <p:sp>
        <p:nvSpPr>
          <p:cNvPr id="33" name="C_1#目录1:03d1aca88?lid=296f5ed55&amp;cid=296f5ed55&amp;bbb=1">
            <a:hlinkClick r:id="rId10" action="ppaction://hlinksldjump"/>
          </p:cNvPr>
          <p:cNvSpPr/>
          <p:nvPr/>
        </p:nvSpPr>
        <p:spPr>
          <a:xfrm>
            <a:off x="5352288" y="5013452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要点8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利用二项式定理证明不等式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600" dirty="0"/>
          </a:p>
        </p:txBody>
      </p:sp>
      <p:sp>
        <p:nvSpPr>
          <p:cNvPr id="34" name="C_1#目录1:03d1aca88?lid=39a21729e&amp;cid=39a21729e&amp;bbb=1">
            <a:hlinkClick r:id="rId11" action="ppaction://hlinksldjump"/>
          </p:cNvPr>
          <p:cNvSpPr/>
          <p:nvPr/>
        </p:nvSpPr>
        <p:spPr>
          <a:xfrm>
            <a:off x="5352288" y="541578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要点9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系数的最值问题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重难点</a:t>
            </a:r>
            <a:endParaRPr lang="en-US" altLang="zh-CN" sz="1600" dirty="0"/>
          </a:p>
        </p:txBody>
      </p:sp>
      <p:sp>
        <p:nvSpPr>
          <p:cNvPr id="35" name="C_1#目录1:03d1aca88?lid=86b648b3d&amp;cid=86b648b3d&amp;bbb=1">
            <a:hlinkClick r:id="rId12" action="ppaction://hlinksldjump"/>
          </p:cNvPr>
          <p:cNvSpPr/>
          <p:nvPr/>
        </p:nvSpPr>
        <p:spPr>
          <a:xfrm>
            <a:off x="5352288" y="580898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000"/>
              </a:lnSpc>
            </a:pP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要点10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赋值法解决系数和问题</a:t>
            </a:r>
            <a:r>
              <a:rPr lang="en-US" altLang="zh-CN" sz="16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6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重难点</a:t>
            </a:r>
            <a:endParaRPr lang="en-US" altLang="zh-CN" sz="1600" dirty="0"/>
          </a:p>
        </p:txBody>
      </p:sp>
      <p:pic>
        <p:nvPicPr>
          <p:cNvPr id="36" name="O_0#目录1:03d1aca88.fixed?vcp=1&amp;color=36,64,97&amp;tib=255,255,255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36720" y="1479804"/>
            <a:ext cx="768096" cy="768096"/>
          </a:xfrm>
          <a:prstGeom prst="rect">
            <a:avLst/>
          </a:prstGeom>
        </p:spPr>
      </p:pic>
      <p:sp>
        <p:nvSpPr>
          <p:cNvPr id="37" name="O_0#目录1:03d1aca88.fixed?vcp=1&amp;color=255,255,255&amp;bbb=1"/>
          <p:cNvSpPr/>
          <p:nvPr/>
        </p:nvSpPr>
        <p:spPr>
          <a:xfrm>
            <a:off x="4236720" y="148894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38" name="O_0#目录1:03d1aca88.fixed?lid=05f062c1c&amp;vcp=1&amp;color=0,55,96&amp;bbb=1">
            <a:hlinkClick r:id="rId3" action="ppaction://hlinksldjump"/>
          </p:cNvPr>
          <p:cNvSpPr/>
          <p:nvPr/>
        </p:nvSpPr>
        <p:spPr>
          <a:xfrm>
            <a:off x="5169408" y="1635252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70790937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CEF251-4979-126F-4025-A2725F3197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03d1aca88?vcp=1&amp;pid=76f1be9b4&amp;color=36,64,97&amp;tib=255,255,255&amp;bt=1" descr="preencoded.png">
            <a:extLst>
              <a:ext uri="{FF2B5EF4-FFF2-40B4-BE49-F238E27FC236}">
                <a16:creationId xmlns:a16="http://schemas.microsoft.com/office/drawing/2014/main" id="{00D67B28-5342-1E96-BB47-5798F4EF8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96" y="828000"/>
            <a:ext cx="603504" cy="694944"/>
          </a:xfrm>
          <a:prstGeom prst="rect">
            <a:avLst/>
          </a:prstGeom>
        </p:spPr>
      </p:pic>
      <p:sp>
        <p:nvSpPr>
          <p:cNvPr id="3" name="C_4_BD#03d1aca88?vcp=1&amp;pid=76f1be9b4&amp;color=61,88,159&amp;bbb=1">
            <a:extLst>
              <a:ext uri="{FF2B5EF4-FFF2-40B4-BE49-F238E27FC236}">
                <a16:creationId xmlns:a16="http://schemas.microsoft.com/office/drawing/2014/main" id="{D661E7FB-B4E3-A679-B254-CFE4C7062F49}"/>
              </a:ext>
            </a:extLst>
          </p:cNvPr>
          <p:cNvSpPr/>
          <p:nvPr/>
        </p:nvSpPr>
        <p:spPr>
          <a:xfrm>
            <a:off x="1252728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895b35f71?vcp=1&amp;pid=03d1aca88&amp;color=101,101,255&amp;bbb=1">
            <a:extLst>
              <a:ext uri="{FF2B5EF4-FFF2-40B4-BE49-F238E27FC236}">
                <a16:creationId xmlns:a16="http://schemas.microsoft.com/office/drawing/2014/main" id="{9B7FA795-A779-0048-D47E-4B01ECB978A1}"/>
              </a:ext>
            </a:extLst>
          </p:cNvPr>
          <p:cNvSpPr/>
          <p:nvPr/>
        </p:nvSpPr>
        <p:spPr>
          <a:xfrm>
            <a:off x="539496" y="1469096"/>
            <a:ext cx="11109960" cy="4431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完全平方公式与完全立方公式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5" name="C_5_BD#dcc4d220a?vcp=1&amp;pid=03d1aca88&amp;color=101,101,255&amp;bbb=1">
            <a:extLst>
              <a:ext uri="{FF2B5EF4-FFF2-40B4-BE49-F238E27FC236}">
                <a16:creationId xmlns:a16="http://schemas.microsoft.com/office/drawing/2014/main" id="{60742A2D-EDDC-F79D-B1EF-FE6D47BC983B}"/>
              </a:ext>
            </a:extLst>
          </p:cNvPr>
          <p:cNvSpPr/>
          <p:nvPr/>
        </p:nvSpPr>
        <p:spPr>
          <a:xfrm>
            <a:off x="539496" y="1952331"/>
            <a:ext cx="11109960" cy="4431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二项式定理及相关概念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6" name="C_5_BD#201c31c35?vcp=1&amp;pid=03d1aca88&amp;color=101,101,255&amp;bbb=1">
            <a:extLst>
              <a:ext uri="{FF2B5EF4-FFF2-40B4-BE49-F238E27FC236}">
                <a16:creationId xmlns:a16="http://schemas.microsoft.com/office/drawing/2014/main" id="{2D1CD423-E71E-C596-8FA1-FEF409017C56}"/>
              </a:ext>
            </a:extLst>
          </p:cNvPr>
          <p:cNvSpPr/>
          <p:nvPr/>
        </p:nvSpPr>
        <p:spPr>
          <a:xfrm>
            <a:off x="539496" y="2444393"/>
            <a:ext cx="11109960" cy="4431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二项展开式的通项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7" name="C_5_BD#b86a92b01?vcp=1&amp;pid=03d1aca88&amp;color=101,101,255&amp;bbb=1">
            <a:extLst>
              <a:ext uri="{FF2B5EF4-FFF2-40B4-BE49-F238E27FC236}">
                <a16:creationId xmlns:a16="http://schemas.microsoft.com/office/drawing/2014/main" id="{6CBF4DE6-32FB-7972-09D6-0C9ACD9B1C00}"/>
              </a:ext>
            </a:extLst>
          </p:cNvPr>
          <p:cNvSpPr/>
          <p:nvPr/>
        </p:nvSpPr>
        <p:spPr>
          <a:xfrm>
            <a:off x="539496" y="2936455"/>
            <a:ext cx="11109960" cy="4431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杨辉三角与二项式系数的性质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813702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_4#5c570806c?vcp=1&amp;pid=76f1be9b4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776" y="953224"/>
            <a:ext cx="658368" cy="658368"/>
          </a:xfrm>
          <a:prstGeom prst="rect">
            <a:avLst/>
          </a:prstGeom>
        </p:spPr>
      </p:pic>
      <p:sp>
        <p:nvSpPr>
          <p:cNvPr id="9" name="C_4_BD#5c570806c?vcp=1&amp;pid=76f1be9b4&amp;color=61,88,159&amp;bbb=1"/>
          <p:cNvSpPr/>
          <p:nvPr/>
        </p:nvSpPr>
        <p:spPr>
          <a:xfrm>
            <a:off x="1370584" y="108124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_5_BD#0eb2ff739?vcp=1&amp;pid=5c570806c&amp;color=101,101,255&amp;bbb=1"/>
              <p:cNvSpPr/>
              <p:nvPr/>
            </p:nvSpPr>
            <p:spPr>
              <a:xfrm>
                <a:off x="620776" y="1613624"/>
                <a:ext cx="11109960" cy="4510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易错点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2200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200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2200" b="0" i="1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200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2200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看成第</a:t>
                </a:r>
                <a14:m>
                  <m:oMath xmlns:m="http://schemas.openxmlformats.org/officeDocument/2006/math">
                    <m:r>
                      <a:rPr lang="en-US" altLang="zh-CN" sz="22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项致错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基本点</a:t>
                </a:r>
                <a:endParaRPr lang="en-US" altLang="zh-CN" sz="2200" dirty="0">
                  <a:solidFill>
                    <a:srgbClr val="6565FF"/>
                  </a:solidFill>
                </a:endParaRPr>
              </a:p>
            </p:txBody>
          </p:sp>
        </mc:Choice>
        <mc:Fallback>
          <p:sp>
            <p:nvSpPr>
              <p:cNvPr id="10" name="C_5_BD#0eb2ff739?vcp=1&amp;pid=5c570806c&amp;color=101,101,255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776" y="1613624"/>
                <a:ext cx="11109960" cy="451041"/>
              </a:xfrm>
              <a:prstGeom prst="rect">
                <a:avLst/>
              </a:prstGeom>
              <a:blipFill>
                <a:blip r:embed="rId4"/>
                <a:stretch>
                  <a:fillRect l="-1537" b="-378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QB_6_BD.1_1#b75e198af?vaa=1&amp;vcp=1&amp;vop=1&amp;pid=0eb2ff739&amp;color=36,64,97&amp;bbb=1"/>
              <p:cNvSpPr/>
              <p:nvPr/>
            </p:nvSpPr>
            <p:spPr>
              <a:xfrm>
                <a:off x="620776" y="2122040"/>
                <a:ext cx="11109960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的展开式的第三项是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11" name="QB_6_BD.1_1#b75e198af?vaa=1&amp;vcp=1&amp;vop=1&amp;pid=0eb2ff739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776" y="2122040"/>
                <a:ext cx="11109960" cy="361315"/>
              </a:xfrm>
              <a:prstGeom prst="rect">
                <a:avLst/>
              </a:prstGeom>
              <a:blipFill>
                <a:blip r:embed="rId5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QB_6_AN.3_1#b75e198af.blank?vaa=1&amp;vcp=1&amp;vop=1&amp;pid=0eb2ff739&amp;color=36,64,97&amp;vpa=1&amp;bbb=1"/>
              <p:cNvSpPr/>
              <p:nvPr/>
            </p:nvSpPr>
            <p:spPr>
              <a:xfrm>
                <a:off x="4125658" y="2144038"/>
                <a:ext cx="858584" cy="2698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40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12" name="QB_6_AN.3_1#b75e198af.blank?vaa=1&amp;vcp=1&amp;vop=1&amp;pid=0eb2ff739&amp;color=36,64,97&amp;vpa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5658" y="2144038"/>
                <a:ext cx="858584" cy="269875"/>
              </a:xfrm>
              <a:prstGeom prst="rect">
                <a:avLst/>
              </a:prstGeom>
              <a:blipFill>
                <a:blip r:embed="rId6"/>
                <a:stretch>
                  <a:fillRect l="-3546" b="-3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QB_6_AS.2_1#b75e198af?vaa=1&amp;vcp=1&amp;vop=1&amp;pid=0eb2ff739&amp;color=36,64,97&amp;bbb=1"/>
              <p:cNvSpPr/>
              <p:nvPr/>
            </p:nvSpPr>
            <p:spPr>
              <a:xfrm>
                <a:off x="620776" y="2484331"/>
                <a:ext cx="11109960" cy="7957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展开式的第三项为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=80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展开式的第三项为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13" name="QB_6_AS.2_1#b75e198af?vaa=1&amp;vcp=1&amp;vop=1&amp;pid=0eb2ff739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776" y="2484331"/>
                <a:ext cx="11109960" cy="795719"/>
              </a:xfrm>
              <a:prstGeom prst="rect">
                <a:avLst/>
              </a:prstGeom>
              <a:blipFill>
                <a:blip r:embed="rId7"/>
                <a:stretch>
                  <a:fillRect l="-1317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QB_6_EX.5_1#b75e198af?vaa=1&amp;vcp=1&amp;vop=1&amp;pid=0eb2ff739&amp;color=36,64,97&amp;tib=255,255,255&amp;ii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7817" y="3374726"/>
            <a:ext cx="137160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QB_6_EX.5_1#b75e198af?vaa=1&amp;vcp=1&amp;vop=1&amp;pid=0eb2ff739&amp;color=36,64,97&amp;bt=1&amp;bbb=1"/>
              <p:cNvSpPr/>
              <p:nvPr/>
            </p:nvSpPr>
            <p:spPr>
              <a:xfrm>
                <a:off x="557785" y="3351802"/>
                <a:ext cx="11094221" cy="3631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900" b="0" i="0" kern="0" dirty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表示的是展开式的第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项，而不是第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15" name="QB_6_EX.5_1#b75e198af?vaa=1&amp;vcp=1&amp;vop=1&amp;pid=0eb2ff739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785" y="3351802"/>
                <a:ext cx="11094221" cy="363157"/>
              </a:xfrm>
              <a:prstGeom prst="rect">
                <a:avLst/>
              </a:prstGeom>
              <a:blipFill>
                <a:blip r:embed="rId9"/>
                <a:stretch>
                  <a:fillRect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nimBg="1"/>
      <p:bldP spid="13" grpId="0" build="p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05f062c1c?vcp=1&amp;pid=76f1be9b4&amp;color=36,64,97&amp;tib=255,255,255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96" y="828000"/>
            <a:ext cx="539496" cy="521208"/>
          </a:xfrm>
          <a:prstGeom prst="rect">
            <a:avLst/>
          </a:prstGeom>
        </p:spPr>
      </p:pic>
      <p:sp>
        <p:nvSpPr>
          <p:cNvPr id="3" name="C_4_BD#05f062c1c?vcp=1&amp;pid=76f1be9b4&amp;color=61,88,159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359aee5fe?vcp=1&amp;pid=05f062c1c&amp;color=61,88,159&amp;bbb=1"/>
          <p:cNvSpPr/>
          <p:nvPr/>
        </p:nvSpPr>
        <p:spPr>
          <a:xfrm>
            <a:off x="539496" y="1481796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能力进阶</a:t>
            </a:r>
            <a:endParaRPr lang="en-US" altLang="zh-CN" sz="2400" dirty="0"/>
          </a:p>
        </p:txBody>
      </p:sp>
      <p:sp>
        <p:nvSpPr>
          <p:cNvPr id="5" name="C_6_BD#3013c8324?vcp=1&amp;pid=359aee5fe&amp;color=101,101,255&amp;bbb=1"/>
          <p:cNvSpPr/>
          <p:nvPr/>
        </p:nvSpPr>
        <p:spPr>
          <a:xfrm>
            <a:off x="539496" y="20118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二项展开式的正用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6_1#3ecba0746?vcp=1&amp;vop=1&amp;pid=3013c8324&amp;color=36,64,97&amp;bbb=1"/>
              <p:cNvSpPr/>
              <p:nvPr/>
            </p:nvSpPr>
            <p:spPr>
              <a:xfrm>
                <a:off x="539496" y="2455251"/>
                <a:ext cx="11109960" cy="5707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7_BD.6_1#3ecba0746?vcp=1&amp;vop=1&amp;pid=3013c832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5251"/>
                <a:ext cx="11109960" cy="570738"/>
              </a:xfrm>
              <a:prstGeom prst="rect">
                <a:avLst/>
              </a:prstGeom>
              <a:blipFill>
                <a:blip r:embed="rId4"/>
                <a:stretch>
                  <a:fillRect l="-1317" b="-96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7_1#3ecba0746?vcp=1&amp;vop=1&amp;pid=3013c8324&amp;color=36,64,97&amp;bbb=1"/>
              <p:cNvSpPr/>
              <p:nvPr/>
            </p:nvSpPr>
            <p:spPr>
              <a:xfrm>
                <a:off x="539496" y="3038181"/>
                <a:ext cx="11109960" cy="2808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7_1#3ecba0746?vcp=1&amp;vop=1&amp;pid=3013c832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38181"/>
                <a:ext cx="11109960" cy="2808859"/>
              </a:xfrm>
              <a:prstGeom prst="rect">
                <a:avLst/>
              </a:prstGeom>
              <a:blipFill>
                <a:blip r:embed="rId5"/>
                <a:stretch>
                  <a:fillRect l="-1317" b="-3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2523</Words>
  <Application>Microsoft Office PowerPoint</Application>
  <PresentationFormat>宽屏</PresentationFormat>
  <Paragraphs>196</Paragraphs>
  <Slides>24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Arial (正文)</vt:lpstr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4</cp:revision>
  <dcterms:created xsi:type="dcterms:W3CDTF">2025-10-21T03:49:05Z</dcterms:created>
  <dcterms:modified xsi:type="dcterms:W3CDTF">2025-10-21T04:45:41Z</dcterms:modified>
  <cp:category/>
  <cp:contentStatus/>
</cp:coreProperties>
</file>